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7"/>
  </p:notesMasterIdLst>
  <p:handoutMasterIdLst>
    <p:handoutMasterId r:id="rId38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62" r:id="rId33"/>
    <p:sldId id="263" r:id="rId34"/>
    <p:sldId id="264" r:id="rId35"/>
    <p:sldId id="265" r:id="rId36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  <p14:sldId id="290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>
        <p:scale>
          <a:sx n="76" d="100"/>
          <a:sy n="76" d="100"/>
        </p:scale>
        <p:origin x="-492" y="-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=""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=""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=""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=""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51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BB071A4-81F6-40ED-AF37-330E8AF308BD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59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7EF4FD5-4D9F-4B9C-8476-C583C626679A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76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B101BE3-5040-4ECF-819C-52F919CF39AD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8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BE1FC18-15C6-4B49-9B98-9176CD29B9E2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94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E354A4C-4846-4C43-80D9-33BA253FABFB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93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AF2F535-62EC-4FD4-A924-61D8C91ADCCE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01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DA47D1D-0F91-4D7F-8771-D91A585E43EC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47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8FE9601-120A-482A-A512-384760F3E030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45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2AF2B62-F763-45B9-B9B6-BB09FE2BF3B6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18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2251C65-0579-4BE2-BB76-CC255A359AE9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628E9F4-8DF6-4165-B38C-D11BF44B31DF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7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9B7C98E-0BAC-4E6C-856E-0F4EC4A62B38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11DD355-AE9C-4B5C-8F9A-5DF6D3489D24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16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EA32759-CDA7-4DD8-A8EC-0203294D0F0D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9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E5FB4A3-58D3-4ED7-8665-DE75C7312859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56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2964D4-583A-4078-9CF8-78C822BE26E1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80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7BBC7BC-6285-4542-9D87-6112537CD401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4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0776F2F-F7D9-414A-91E0-CCF526FBCDC2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2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F4FB150-D86E-4069-992F-FB1FF2E51A55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99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4109C4D-D23B-4E94-9BB7-37A8C1C7101F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66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67A3550-59F4-453E-A688-11F7085735EB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87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F125971-E793-4788-98EB-4DACC47C7C7E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75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D5CC25C-E65E-4013-AA48-1111D09D50D7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2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259" y="9286393"/>
            <a:ext cx="2972209" cy="489367"/>
          </a:xfrm>
          <a:prstGeom prst="rect">
            <a:avLst/>
          </a:prstGeom>
          <a:noFill/>
        </p:spPr>
        <p:txBody>
          <a:bodyPr/>
          <a:lstStyle>
            <a:lvl1pPr defTabSz="942975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2975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2975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42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647CE43-B473-4285-A4EF-22DBCB9BE531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1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=""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=""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=""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=""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=""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=""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=""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8331200" y="6623050"/>
            <a:ext cx="3860800" cy="2349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8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=""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=""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>
                <a:latin typeface="Arial" charset="0"/>
              </a:rPr>
              <a:t>Lecture </a:t>
            </a:r>
            <a:r>
              <a:rPr lang="en-US" dirty="0">
                <a:latin typeface="Arial" charset="0"/>
              </a:rPr>
              <a:t>6: Entity Relationship Model</a:t>
            </a:r>
          </a:p>
          <a:p>
            <a:r>
              <a:rPr lang="en-US" dirty="0">
                <a:latin typeface="Arial" charset="0"/>
              </a:rPr>
              <a:t>(Part 1)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800" dirty="0">
                <a:solidFill>
                  <a:schemeClr val="bg1"/>
                </a:solidFill>
              </a:rPr>
              <a:t>Introduction to Databases </a:t>
            </a:r>
            <a:r>
              <a:rPr lang="en-US" sz="3800">
                <a:solidFill>
                  <a:schemeClr val="bg1"/>
                </a:solidFill>
              </a:rPr>
              <a:t/>
            </a:r>
            <a:br>
              <a:rPr lang="en-US" sz="38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CT042-3-1-IDB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Domains</a:t>
            </a:r>
          </a:p>
        </p:txBody>
      </p:sp>
      <p:sp>
        <p:nvSpPr>
          <p:cNvPr id="819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4400" dirty="0"/>
              <a:t>Attributes have domain</a:t>
            </a:r>
          </a:p>
          <a:p>
            <a:pPr lvl="1" eaLnBrk="1" hangingPunct="1"/>
            <a:r>
              <a:rPr lang="en-US" sz="4000" dirty="0"/>
              <a:t>Domain is attribute’s set of possible values</a:t>
            </a:r>
          </a:p>
          <a:p>
            <a:pPr eaLnBrk="1" hangingPunct="1"/>
            <a:r>
              <a:rPr lang="en-US" sz="4400" dirty="0"/>
              <a:t>Attributes may share a domain</a:t>
            </a:r>
          </a:p>
        </p:txBody>
      </p:sp>
    </p:spTree>
    <p:extLst>
      <p:ext uri="{BB962C8B-B14F-4D97-AF65-F5344CB8AC3E}">
        <p14:creationId xmlns:p14="http://schemas.microsoft.com/office/powerpoint/2010/main" val="32726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Identifiers (Primary Keys)</a:t>
            </a:r>
          </a:p>
        </p:txBody>
      </p:sp>
      <p:sp>
        <p:nvSpPr>
          <p:cNvPr id="922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Underlined in the ERD</a:t>
            </a:r>
          </a:p>
        </p:txBody>
      </p:sp>
    </p:spTree>
    <p:extLst>
      <p:ext uri="{BB962C8B-B14F-4D97-AF65-F5344CB8AC3E}">
        <p14:creationId xmlns:p14="http://schemas.microsoft.com/office/powerpoint/2010/main" val="334462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Composite Primary Keys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Primary keys ideally composed of only single attribute</a:t>
            </a:r>
          </a:p>
          <a:p>
            <a:pPr eaLnBrk="1" hangingPunct="1"/>
            <a:r>
              <a:rPr lang="en-US" sz="3600" dirty="0"/>
              <a:t>Possible to use a composite key</a:t>
            </a:r>
          </a:p>
          <a:p>
            <a:pPr lvl="1" eaLnBrk="1" hangingPunct="1"/>
            <a:r>
              <a:rPr lang="en-US" sz="3200" dirty="0"/>
              <a:t>Primary key composed of more than one attribute</a:t>
            </a:r>
          </a:p>
        </p:txBody>
      </p:sp>
    </p:spTree>
    <p:extLst>
      <p:ext uri="{BB962C8B-B14F-4D97-AF65-F5344CB8AC3E}">
        <p14:creationId xmlns:p14="http://schemas.microsoft.com/office/powerpoint/2010/main" val="37250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Composite Primary Keys (continued)</a:t>
            </a:r>
          </a:p>
        </p:txBody>
      </p:sp>
      <p:pic>
        <p:nvPicPr>
          <p:cNvPr id="11268" name="Picture 15" descr="Fig04-0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1676400"/>
            <a:ext cx="7315200" cy="426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Composite and Simple Attributes</a:t>
            </a:r>
          </a:p>
        </p:txBody>
      </p:sp>
      <p:sp>
        <p:nvSpPr>
          <p:cNvPr id="1229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Composite attribute can be subdivided</a:t>
            </a:r>
          </a:p>
          <a:p>
            <a:pPr eaLnBrk="1" hangingPunct="1"/>
            <a:r>
              <a:rPr lang="en-US" sz="3600" dirty="0"/>
              <a:t>Simple attribute cannot be subdivided</a:t>
            </a:r>
          </a:p>
          <a:p>
            <a:pPr marL="0" indent="0" eaLnBrk="1" hangingPunct="1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0349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Single-Valued Attributes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Single-value attribute can have only a single value</a:t>
            </a:r>
          </a:p>
          <a:p>
            <a:pPr marL="0" indent="0" eaLnBrk="1" hangingPunct="1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522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Multivalued Attributes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Multivalued attributes can have many values</a:t>
            </a:r>
          </a:p>
        </p:txBody>
      </p:sp>
    </p:spTree>
    <p:extLst>
      <p:ext uri="{BB962C8B-B14F-4D97-AF65-F5344CB8AC3E}">
        <p14:creationId xmlns:p14="http://schemas.microsoft.com/office/powerpoint/2010/main" val="95621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50521" y="171189"/>
            <a:ext cx="11561523" cy="1006258"/>
          </a:xfrm>
        </p:spPr>
        <p:txBody>
          <a:bodyPr/>
          <a:lstStyle/>
          <a:p>
            <a:pPr eaLnBrk="1" hangingPunct="1"/>
            <a:r>
              <a:rPr lang="en-US" dirty="0"/>
              <a:t>Multivalued Attributes (continued)</a:t>
            </a:r>
          </a:p>
        </p:txBody>
      </p:sp>
      <p:pic>
        <p:nvPicPr>
          <p:cNvPr id="15364" name="Picture 14" descr="Fig04-0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885" y="1215024"/>
            <a:ext cx="10822488" cy="50229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Resolving Multivalued Attribute Problems (continued)</a:t>
            </a:r>
          </a:p>
        </p:txBody>
      </p:sp>
      <p:pic>
        <p:nvPicPr>
          <p:cNvPr id="16388" name="Picture 15" descr="Fig04-0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905000"/>
            <a:ext cx="71628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6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Resolving Multivalued Attribute Problems (continued)</a:t>
            </a:r>
          </a:p>
        </p:txBody>
      </p:sp>
      <p:pic>
        <p:nvPicPr>
          <p:cNvPr id="17412" name="Picture 11" descr="Tbl04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1400" y="1981201"/>
            <a:ext cx="5257800" cy="3127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2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Components of ER model</a:t>
            </a:r>
          </a:p>
          <a:p>
            <a:r>
              <a:rPr lang="en-US" dirty="0"/>
              <a:t>Types of attributes</a:t>
            </a:r>
          </a:p>
          <a:p>
            <a:r>
              <a:rPr lang="en-US" dirty="0"/>
              <a:t>Connectivity and Cardinality</a:t>
            </a:r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Resolving Multivalued Attribute Problems (continued)</a:t>
            </a:r>
          </a:p>
        </p:txBody>
      </p:sp>
      <p:pic>
        <p:nvPicPr>
          <p:cNvPr id="18436" name="Picture 11" descr="Fig04-0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1981200"/>
            <a:ext cx="7010400" cy="3913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74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Derived Attributes</a:t>
            </a:r>
          </a:p>
        </p:txBody>
      </p:sp>
      <p:sp>
        <p:nvSpPr>
          <p:cNvPr id="1946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Attribute whose value may be calculated (derived) from other attributes</a:t>
            </a:r>
          </a:p>
          <a:p>
            <a:pPr eaLnBrk="1" hangingPunct="1"/>
            <a:r>
              <a:rPr lang="en-US"/>
              <a:t>Need not be physically stored within database</a:t>
            </a:r>
          </a:p>
          <a:p>
            <a:pPr eaLnBrk="1" hangingPunct="1"/>
            <a:r>
              <a:rPr lang="en-US"/>
              <a:t>Can be derived by using an algorithm</a:t>
            </a:r>
          </a:p>
        </p:txBody>
      </p:sp>
    </p:spTree>
    <p:extLst>
      <p:ext uri="{BB962C8B-B14F-4D97-AF65-F5344CB8AC3E}">
        <p14:creationId xmlns:p14="http://schemas.microsoft.com/office/powerpoint/2010/main" val="263092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Derived Attributes (continued)</a:t>
            </a:r>
          </a:p>
        </p:txBody>
      </p:sp>
      <p:pic>
        <p:nvPicPr>
          <p:cNvPr id="20484" name="Picture 11" descr="Fig04-0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676400"/>
            <a:ext cx="6858000" cy="40528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Monotype Sorts" pitchFamily="1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sz="1400" dirty="0">
              <a:latin typeface="Times New Roman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2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Relationships</a:t>
            </a:r>
          </a:p>
        </p:txBody>
      </p:sp>
      <p:sp>
        <p:nvSpPr>
          <p:cNvPr id="2253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Association between entities</a:t>
            </a:r>
          </a:p>
          <a:p>
            <a:pPr eaLnBrk="1" hangingPunct="1"/>
            <a:r>
              <a:rPr lang="en-US" sz="3200" dirty="0"/>
              <a:t>Participants are entities that participate in a relationship</a:t>
            </a:r>
          </a:p>
          <a:p>
            <a:pPr eaLnBrk="1" hangingPunct="1"/>
            <a:r>
              <a:rPr lang="en-US" sz="3200" dirty="0"/>
              <a:t>Relationships between entities always operate in both directions</a:t>
            </a:r>
          </a:p>
          <a:p>
            <a:pPr eaLnBrk="1" hangingPunct="1"/>
            <a:r>
              <a:rPr lang="en-US" sz="3200" dirty="0"/>
              <a:t>Relationship can be classified as 1:M</a:t>
            </a:r>
          </a:p>
          <a:p>
            <a:pPr eaLnBrk="1" hangingPunct="1"/>
            <a:r>
              <a:rPr lang="en-US" sz="3200" dirty="0"/>
              <a:t>Relationship classification is difficult to establish if know only one side of the relationship</a:t>
            </a:r>
          </a:p>
        </p:txBody>
      </p:sp>
    </p:spTree>
    <p:extLst>
      <p:ext uri="{BB962C8B-B14F-4D97-AF65-F5344CB8AC3E}">
        <p14:creationId xmlns:p14="http://schemas.microsoft.com/office/powerpoint/2010/main" val="22638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Connectivity and Cardinality</a:t>
            </a:r>
          </a:p>
        </p:txBody>
      </p:sp>
      <p:sp>
        <p:nvSpPr>
          <p:cNvPr id="2355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Connectivity </a:t>
            </a:r>
          </a:p>
          <a:p>
            <a:pPr lvl="1" eaLnBrk="1" hangingPunct="1"/>
            <a:r>
              <a:rPr lang="en-US" sz="2800" dirty="0"/>
              <a:t>Used to describe the relationship </a:t>
            </a:r>
            <a:r>
              <a:rPr lang="en-US" sz="2800" dirty="0" smtClean="0"/>
              <a:t>type</a:t>
            </a:r>
            <a:endParaRPr lang="en-US" sz="2800" dirty="0"/>
          </a:p>
          <a:p>
            <a:pPr eaLnBrk="1" hangingPunct="1"/>
            <a:r>
              <a:rPr lang="en-US" sz="3200" dirty="0"/>
              <a:t>Cardinality </a:t>
            </a:r>
          </a:p>
          <a:p>
            <a:pPr lvl="1" eaLnBrk="1" hangingPunct="1"/>
            <a:r>
              <a:rPr lang="en-US" sz="2800" dirty="0"/>
              <a:t>Expresses minimum and maximum number of entity occurrences associated with one occurrence of related entity</a:t>
            </a:r>
          </a:p>
          <a:p>
            <a:pPr eaLnBrk="1" hangingPunct="1"/>
            <a:r>
              <a:rPr lang="en-US" sz="3200" dirty="0"/>
              <a:t>Established by very concise statements known as business rules</a:t>
            </a:r>
          </a:p>
        </p:txBody>
      </p:sp>
    </p:spTree>
    <p:extLst>
      <p:ext uri="{BB962C8B-B14F-4D97-AF65-F5344CB8AC3E}">
        <p14:creationId xmlns:p14="http://schemas.microsoft.com/office/powerpoint/2010/main" val="247667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pPr eaLnBrk="1" hangingPunct="1"/>
            <a:r>
              <a:rPr lang="en-US" dirty="0"/>
              <a:t>Connectivity and Cardinality (continued)</a:t>
            </a:r>
          </a:p>
        </p:txBody>
      </p:sp>
      <p:pic>
        <p:nvPicPr>
          <p:cNvPr id="24580" name="Picture 13" descr="Fig04-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538" y="2064706"/>
            <a:ext cx="8996821" cy="4243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0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Weak Entities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idx="1"/>
          </p:nvPr>
        </p:nvSpPr>
        <p:spPr>
          <a:xfrm>
            <a:off x="254000" y="1139868"/>
            <a:ext cx="11747500" cy="5198302"/>
          </a:xfrm>
        </p:spPr>
        <p:txBody>
          <a:bodyPr/>
          <a:lstStyle/>
          <a:p>
            <a:pPr eaLnBrk="1" hangingPunct="1"/>
            <a:r>
              <a:rPr lang="en-US" sz="3200" dirty="0"/>
              <a:t>Weak entity meets two conditions</a:t>
            </a:r>
          </a:p>
          <a:p>
            <a:pPr lvl="1" eaLnBrk="1" hangingPunct="1"/>
            <a:r>
              <a:rPr lang="en-US" sz="3200" dirty="0"/>
              <a:t>Existence-dependent</a:t>
            </a:r>
          </a:p>
          <a:p>
            <a:pPr lvl="2" eaLnBrk="1" hangingPunct="1"/>
            <a:r>
              <a:rPr lang="en-US" sz="2800" dirty="0"/>
              <a:t>Cannot exist without entity with which it has a relationship</a:t>
            </a:r>
          </a:p>
          <a:p>
            <a:pPr lvl="1" eaLnBrk="1" hangingPunct="1"/>
            <a:r>
              <a:rPr lang="en-US" sz="3200" dirty="0"/>
              <a:t>Has primary key that is partially or totally derived from </a:t>
            </a:r>
            <a:r>
              <a:rPr lang="en-US" sz="3200" dirty="0" smtClean="0"/>
              <a:t>parent entity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7787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Weak Entities (continued)</a:t>
            </a:r>
          </a:p>
        </p:txBody>
      </p:sp>
      <p:pic>
        <p:nvPicPr>
          <p:cNvPr id="26628" name="Picture 11" descr="Fig04-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295400"/>
            <a:ext cx="6781800" cy="4572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5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pPr eaLnBrk="1" hangingPunct="1"/>
            <a:r>
              <a:rPr lang="en-US"/>
              <a:t>Weak Entities (continued)</a:t>
            </a:r>
          </a:p>
        </p:txBody>
      </p:sp>
      <p:pic>
        <p:nvPicPr>
          <p:cNvPr id="27652" name="Picture 11" descr="Fig04-1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1676400"/>
            <a:ext cx="7239000" cy="426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40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sz="2800" dirty="0"/>
              <a:t>Explain the main characteristics of entity relationship components</a:t>
            </a:r>
          </a:p>
          <a:p>
            <a:pPr lvl="1"/>
            <a:r>
              <a:rPr lang="en-US" sz="2800" dirty="0"/>
              <a:t>Explain how relationships between entities are defined and refined and how those relationships are incorporated into the database design process</a:t>
            </a:r>
          </a:p>
          <a:p>
            <a:pPr lvl="1"/>
            <a:r>
              <a:rPr lang="en-US" sz="2800" dirty="0"/>
              <a:t>Describe how ERD components affect database design and implementation</a:t>
            </a:r>
          </a:p>
          <a:p>
            <a:pPr lvl="1"/>
            <a:endParaRPr lang="en-US" sz="2800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1 example of derived attribute</a:t>
            </a:r>
          </a:p>
          <a:p>
            <a:r>
              <a:rPr lang="en-US" dirty="0"/>
              <a:t>Provide 1 example of weak entity</a:t>
            </a:r>
          </a:p>
          <a:p>
            <a:r>
              <a:rPr lang="en-US" dirty="0"/>
              <a:t>Provide 1 example of single-value attribute</a:t>
            </a:r>
          </a:p>
          <a:p>
            <a:r>
              <a:rPr lang="en-US" dirty="0"/>
              <a:t>Provide 1 example of multi-value attribute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ERD notation</a:t>
            </a:r>
          </a:p>
          <a:p>
            <a:r>
              <a:rPr lang="en-US" dirty="0"/>
              <a:t>Relationship Participation</a:t>
            </a:r>
          </a:p>
          <a:p>
            <a:r>
              <a:rPr lang="en-US" dirty="0"/>
              <a:t>Relationship Degree</a:t>
            </a:r>
          </a:p>
          <a:p>
            <a:r>
              <a:rPr lang="en-US"/>
              <a:t>Composite Entities</a:t>
            </a:r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2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32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32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2400" b="1" dirty="0">
                <a:latin typeface="Century Gothic" panose="020B0502020202020204" pitchFamily="34" charset="0"/>
              </a:rPr>
              <a:t>Weak Entity</a:t>
            </a:r>
          </a:p>
          <a:p>
            <a:pPr lvl="1"/>
            <a:r>
              <a:rPr lang="en-US" altLang="en-US" sz="2400" b="1" dirty="0">
                <a:latin typeface="Century Gothic" panose="020B0502020202020204" pitchFamily="34" charset="0"/>
              </a:rPr>
              <a:t>Derive Attribute</a:t>
            </a:r>
          </a:p>
          <a:p>
            <a:pPr lvl="1"/>
            <a:r>
              <a:rPr lang="en-US" altLang="en-US" sz="2400" b="1" dirty="0">
                <a:latin typeface="Century Gothic" panose="020B0502020202020204" pitchFamily="34" charset="0"/>
              </a:rPr>
              <a:t>Domain</a:t>
            </a:r>
          </a:p>
          <a:p>
            <a:pPr lvl="1"/>
            <a:r>
              <a:rPr lang="en-US" altLang="en-US" sz="2400" b="1" dirty="0">
                <a:latin typeface="Century Gothic" panose="020B0502020202020204" pitchFamily="34" charset="0"/>
              </a:rPr>
              <a:t>Single value &amp; Multi value attribute</a:t>
            </a:r>
          </a:p>
          <a:p>
            <a:pPr lvl="1"/>
            <a:r>
              <a:rPr lang="en-US" altLang="en-US" sz="2400" b="1" dirty="0">
                <a:latin typeface="Century Gothic" panose="020B0502020202020204" pitchFamily="34" charset="0"/>
              </a:rPr>
              <a:t>Composite primary key</a:t>
            </a:r>
          </a:p>
          <a:p>
            <a:pPr lvl="1"/>
            <a:endParaRPr lang="en-US" altLang="en-US" sz="2400" b="1" dirty="0">
              <a:latin typeface="Century Gothic" panose="020B0502020202020204" pitchFamily="34" charset="0"/>
            </a:endParaRPr>
          </a:p>
          <a:p>
            <a:pPr lvl="1"/>
            <a:endParaRPr lang="en-US" altLang="en-US" sz="24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 this chapter, you will learn: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The main characteristics of entity relationship components</a:t>
            </a:r>
          </a:p>
          <a:p>
            <a:pPr eaLnBrk="1" hangingPunct="1"/>
            <a:r>
              <a:rPr lang="en-US" sz="3200" dirty="0"/>
              <a:t>How relationships between entities are defined and refined and how those relationships are incorporated into the database design process</a:t>
            </a:r>
          </a:p>
          <a:p>
            <a:pPr eaLnBrk="1" hangingPunct="1"/>
            <a:r>
              <a:rPr lang="en-US" sz="3200" dirty="0"/>
              <a:t>How ERD components affect database 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3639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Entity Relationship (ER) Model</a:t>
            </a:r>
          </a:p>
        </p:txBody>
      </p:sp>
      <p:sp>
        <p:nvSpPr>
          <p:cNvPr id="410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ER model forms the basis of an ER diagram</a:t>
            </a:r>
          </a:p>
          <a:p>
            <a:pPr eaLnBrk="1" hangingPunct="1"/>
            <a:r>
              <a:rPr lang="en-US" sz="3200" dirty="0"/>
              <a:t>ERD represents conceptual database as viewed by end user</a:t>
            </a:r>
          </a:p>
          <a:p>
            <a:pPr eaLnBrk="1" hangingPunct="1"/>
            <a:r>
              <a:rPr lang="en-US" sz="3200" dirty="0"/>
              <a:t>ERDs depict database’s main components:</a:t>
            </a:r>
          </a:p>
          <a:p>
            <a:pPr lvl="1" eaLnBrk="1" hangingPunct="1"/>
            <a:r>
              <a:rPr lang="en-US" sz="2800" dirty="0"/>
              <a:t>Entities</a:t>
            </a:r>
          </a:p>
          <a:p>
            <a:pPr lvl="1" eaLnBrk="1" hangingPunct="1"/>
            <a:r>
              <a:rPr lang="en-US" sz="2800" dirty="0"/>
              <a:t>Attributes</a:t>
            </a:r>
          </a:p>
          <a:p>
            <a:pPr lvl="1" eaLnBrk="1" hangingPunct="1"/>
            <a:r>
              <a:rPr lang="en-US" sz="2800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4761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>
          <a:xfrm>
            <a:off x="345456" y="0"/>
            <a:ext cx="10457373" cy="689866"/>
          </a:xfrm>
        </p:spPr>
        <p:txBody>
          <a:bodyPr/>
          <a:lstStyle/>
          <a:p>
            <a:pPr eaLnBrk="1" hangingPunct="1"/>
            <a:r>
              <a:rPr lang="en-US" dirty="0"/>
              <a:t>Entities</a:t>
            </a:r>
          </a:p>
        </p:txBody>
      </p:sp>
      <p:sp>
        <p:nvSpPr>
          <p:cNvPr id="5124" name="Rectangle 5"/>
          <p:cNvSpPr>
            <a:spLocks noGrp="1" noChangeArrowheads="1"/>
          </p:cNvSpPr>
          <p:nvPr>
            <p:ph idx="1"/>
          </p:nvPr>
        </p:nvSpPr>
        <p:spPr>
          <a:xfrm>
            <a:off x="939451" y="951978"/>
            <a:ext cx="10496811" cy="5067822"/>
          </a:xfrm>
        </p:spPr>
        <p:txBody>
          <a:bodyPr/>
          <a:lstStyle/>
          <a:p>
            <a:pPr eaLnBrk="1" hangingPunct="1"/>
            <a:r>
              <a:rPr lang="en-US" sz="3200" dirty="0"/>
              <a:t>r</a:t>
            </a:r>
            <a:r>
              <a:rPr lang="en-US" sz="3200" dirty="0" smtClean="0"/>
              <a:t>efers to entity set where set of entity instance will be present  </a:t>
            </a:r>
            <a:r>
              <a:rPr lang="en-US" sz="3200" dirty="0"/>
              <a:t>and not to single entity occurrence</a:t>
            </a:r>
          </a:p>
          <a:p>
            <a:pPr eaLnBrk="1" hangingPunct="1"/>
            <a:r>
              <a:rPr lang="en-US" sz="3200" dirty="0"/>
              <a:t>Corresponds to table and not to row in relational environment</a:t>
            </a:r>
          </a:p>
          <a:p>
            <a:pPr eaLnBrk="1" hangingPunct="1"/>
            <a:r>
              <a:rPr lang="en-US" sz="3200" dirty="0"/>
              <a:t>In both Chen and Crow’s Foot models, entity is represented by rectangle containing entity’s name</a:t>
            </a:r>
          </a:p>
          <a:p>
            <a:pPr eaLnBrk="1" hangingPunct="1"/>
            <a:r>
              <a:rPr lang="en-US" sz="3200" dirty="0"/>
              <a:t>Entity name, a noun, is usually written in capital letters</a:t>
            </a:r>
          </a:p>
        </p:txBody>
      </p:sp>
    </p:spTree>
    <p:extLst>
      <p:ext uri="{BB962C8B-B14F-4D97-AF65-F5344CB8AC3E}">
        <p14:creationId xmlns:p14="http://schemas.microsoft.com/office/powerpoint/2010/main" val="587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Attributes</a:t>
            </a:r>
          </a:p>
        </p:txBody>
      </p:sp>
      <p:sp>
        <p:nvSpPr>
          <p:cNvPr id="614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Characteristics of entities</a:t>
            </a:r>
          </a:p>
          <a:p>
            <a:pPr eaLnBrk="1" hangingPunct="1"/>
            <a:r>
              <a:rPr lang="en-US" sz="3200" dirty="0"/>
              <a:t>In Chen model, attributes are represented by ovals and are connected to entity rectangle with a line</a:t>
            </a:r>
          </a:p>
          <a:p>
            <a:pPr eaLnBrk="1" hangingPunct="1"/>
            <a:r>
              <a:rPr lang="en-US" sz="3200" dirty="0"/>
              <a:t>Each oval contains the name of attribute it represents</a:t>
            </a:r>
          </a:p>
          <a:p>
            <a:pPr eaLnBrk="1" hangingPunct="1"/>
            <a:r>
              <a:rPr lang="en-US" sz="3200" dirty="0"/>
              <a:t>In Crow’s Foot model, attributes are written in attribute box below entity rectangle</a:t>
            </a:r>
          </a:p>
        </p:txBody>
      </p:sp>
    </p:spTree>
    <p:extLst>
      <p:ext uri="{BB962C8B-B14F-4D97-AF65-F5344CB8AC3E}">
        <p14:creationId xmlns:p14="http://schemas.microsoft.com/office/powerpoint/2010/main" val="151852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Attributes (continued)</a:t>
            </a:r>
          </a:p>
        </p:txBody>
      </p:sp>
      <p:pic>
        <p:nvPicPr>
          <p:cNvPr id="7172" name="Picture 11" descr="Fig04-0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828800"/>
            <a:ext cx="6477000" cy="403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</TotalTime>
  <Pages>11</Pages>
  <Words>651</Words>
  <Application>Microsoft Office PowerPoint</Application>
  <PresentationFormat>Custom</PresentationFormat>
  <Paragraphs>126</Paragraphs>
  <Slides>32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UCTI-Template-foundation-level</vt:lpstr>
      <vt:lpstr>Introduction to Databases  CT042-3-1-IDB</vt:lpstr>
      <vt:lpstr>Topic &amp; Structure of The Lesson</vt:lpstr>
      <vt:lpstr>Learning Outcomes</vt:lpstr>
      <vt:lpstr>Key Terms You Must Be Able To Use</vt:lpstr>
      <vt:lpstr>In this chapter, you will learn:</vt:lpstr>
      <vt:lpstr>The Entity Relationship (ER) Model</vt:lpstr>
      <vt:lpstr>Entities</vt:lpstr>
      <vt:lpstr>Attributes</vt:lpstr>
      <vt:lpstr>Attributes (continued)</vt:lpstr>
      <vt:lpstr>Domains</vt:lpstr>
      <vt:lpstr>Identifiers (Primary Keys)</vt:lpstr>
      <vt:lpstr>Composite Primary Keys</vt:lpstr>
      <vt:lpstr>Composite Primary Keys (continued)</vt:lpstr>
      <vt:lpstr>Composite and Simple Attributes</vt:lpstr>
      <vt:lpstr>Single-Valued Attributes</vt:lpstr>
      <vt:lpstr>Multivalued Attributes</vt:lpstr>
      <vt:lpstr>Multivalued Attributes (continued)</vt:lpstr>
      <vt:lpstr>Resolving Multivalued Attribute Problems (continued)</vt:lpstr>
      <vt:lpstr>Resolving Multivalued Attribute Problems (continued)</vt:lpstr>
      <vt:lpstr>Resolving Multivalued Attribute Problems (continued)</vt:lpstr>
      <vt:lpstr>Derived Attributes</vt:lpstr>
      <vt:lpstr>Derived Attributes (continued)</vt:lpstr>
      <vt:lpstr>Relationships</vt:lpstr>
      <vt:lpstr>Connectivity and Cardinality</vt:lpstr>
      <vt:lpstr>Connectivity and Cardinality (continued)</vt:lpstr>
      <vt:lpstr>Weak Entities</vt:lpstr>
      <vt:lpstr>Weak Entities (continued)</vt:lpstr>
      <vt:lpstr>Weak Entities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HP</cp:lastModifiedBy>
  <cp:revision>339</cp:revision>
  <cp:lastPrinted>2023-02-03T03:07:34Z</cp:lastPrinted>
  <dcterms:created xsi:type="dcterms:W3CDTF">2005-08-02T10:18:20Z</dcterms:created>
  <dcterms:modified xsi:type="dcterms:W3CDTF">2024-12-27T06:41:33Z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